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304" r:id="rId4"/>
    <p:sldId id="295" r:id="rId5"/>
    <p:sldId id="305" r:id="rId6"/>
    <p:sldId id="30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9" autoAdjust="0"/>
    <p:restoredTop sz="93009" autoAdjust="0"/>
  </p:normalViewPr>
  <p:slideViewPr>
    <p:cSldViewPr snapToGrid="0">
      <p:cViewPr varScale="1">
        <p:scale>
          <a:sx n="64" d="100"/>
          <a:sy n="64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18.01.2024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696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CEF9E-739F-479A-88FF-406B976D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EFE50B-7C7C-4DF4-AE05-0FEACFD4F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ACBC6-AFE4-4EA9-A032-D7400376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BBF5-6E72-4E8C-BE55-14BA2B23BCD2}" type="datetimeFigureOut">
              <a:rPr lang="de-DE" smtClean="0"/>
              <a:t>18.01.2024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E96894-4B8D-482F-97A6-3A24943B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3BB609-F3DA-4FC9-A3A4-CA5302B4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5ED3-B125-42CE-A61E-48765D752D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ml.at/companionvolumetoolbox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creativecommons.org/licenses/by-nc-nd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6007208"/>
            <a:ext cx="1026915" cy="6668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32A939-E4E9-D454-80AE-5A4B5EFFD78E}"/>
              </a:ext>
            </a:extLst>
          </p:cNvPr>
          <p:cNvSpPr txBox="1"/>
          <p:nvPr userDrawn="1"/>
        </p:nvSpPr>
        <p:spPr>
          <a:xfrm>
            <a:off x="2715208" y="6046237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C419FA-EABF-DD8F-D31B-BA86BB0B0A15}"/>
              </a:ext>
            </a:extLst>
          </p:cNvPr>
          <p:cNvCxnSpPr/>
          <p:nvPr userDrawn="1"/>
        </p:nvCxnSpPr>
        <p:spPr>
          <a:xfrm>
            <a:off x="760095" y="9979025"/>
            <a:ext cx="4221480" cy="5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2C642B16-80FB-C35A-CC3E-691B9DAFC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7569" y="6127232"/>
            <a:ext cx="626134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NoDerivatives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7"/>
              </a:rPr>
              <a:t>CC BY-NC-ND 4.0</a:t>
            </a:r>
            <a:r>
              <a:rPr kumimoji="0" lang="en-US" altLang="en-US" sz="9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License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J. et al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8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3876" y="2685764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Innovative aspects of the  Companion Volume to the CEFR: an introduction</a:t>
            </a:r>
            <a:endParaRPr lang="de-AT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7"/>
    </mc:Choice>
    <mc:Fallback xmlns="">
      <p:transition spd="slow" advTm="74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ommon European Framework of Reference for Languages: Learning, teaching,  assessment - Companion Volume - Newsroom">
            <a:extLst>
              <a:ext uri="{FF2B5EF4-FFF2-40B4-BE49-F238E27FC236}">
                <a16:creationId xmlns:a16="http://schemas.microsoft.com/office/drawing/2014/main" id="{71F007F4-E471-422F-944C-CC5E7D409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94" y="982364"/>
            <a:ext cx="4484916" cy="411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A0D89ED-B966-48DB-A669-44E4B64AF96A}"/>
              </a:ext>
            </a:extLst>
          </p:cNvPr>
          <p:cNvSpPr txBox="1">
            <a:spLocks/>
          </p:cNvSpPr>
          <p:nvPr/>
        </p:nvSpPr>
        <p:spPr>
          <a:xfrm>
            <a:off x="5589556" y="2043493"/>
            <a:ext cx="5403685" cy="277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 Medium"/>
              <a:buNone/>
              <a:defRPr sz="1400" b="0" i="0" u="none" strike="noStrike" cap="none">
                <a:solidFill>
                  <a:schemeClr val="dk1"/>
                </a:solidFill>
                <a:latin typeface="Arimo Medium"/>
                <a:ea typeface="Arimo Medium"/>
                <a:cs typeface="Arimo Medium"/>
                <a:sym typeface="Arimo Medium"/>
              </a:defRPr>
            </a:lvl9pPr>
          </a:lstStyle>
          <a:p>
            <a:pPr marL="0" indent="0"/>
            <a:r>
              <a:rPr lang="en" sz="2133" dirty="0">
                <a:latin typeface="+mj-lt"/>
                <a:cs typeface="Arial"/>
                <a:sym typeface="Arial"/>
              </a:rPr>
              <a:t>The Companion Volume is not a new CEFR. It introduces new scales and reformulations of some of the existing scales.</a:t>
            </a:r>
          </a:p>
        </p:txBody>
      </p:sp>
    </p:spTree>
    <p:extLst>
      <p:ext uri="{BB962C8B-B14F-4D97-AF65-F5344CB8AC3E}">
        <p14:creationId xmlns:p14="http://schemas.microsoft.com/office/powerpoint/2010/main" val="42362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43584"/>
    </mc:Choice>
    <mc:Fallback xmlns="">
      <p:transition advTm="4358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“New” aspects of the CEFR Companion Volume – </a:t>
            </a:r>
            <a:br>
              <a:rPr lang="en-GB" sz="3200" b="1" dirty="0"/>
            </a:br>
            <a:r>
              <a:rPr lang="en-GB" sz="3200" b="1" dirty="0"/>
              <a:t>relevant in the context of HEI and professional training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4"/>
            <a:ext cx="11218126" cy="43285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000" dirty="0"/>
              <a:t>Overview</a:t>
            </a:r>
            <a:r>
              <a:rPr lang="de-DE" sz="3000" dirty="0"/>
              <a:t>:</a:t>
            </a:r>
          </a:p>
          <a:p>
            <a:r>
              <a:rPr lang="en-GB" sz="3000" dirty="0"/>
              <a:t>revised scales and descriptors (pre-A1, C1, C2, plus levels)</a:t>
            </a:r>
          </a:p>
          <a:p>
            <a:r>
              <a:rPr lang="en-GB" sz="3000" dirty="0"/>
              <a:t>action-oriented approach (learner as a social agent, collaborative tasks, co-construction of meaning)</a:t>
            </a:r>
          </a:p>
          <a:p>
            <a:r>
              <a:rPr lang="en-GB" sz="3000" dirty="0"/>
              <a:t>four modes of communication (reception, production, interaction, mediation)</a:t>
            </a:r>
          </a:p>
          <a:p>
            <a:r>
              <a:rPr lang="en-GB" sz="3000" dirty="0"/>
              <a:t>online interaction</a:t>
            </a:r>
          </a:p>
          <a:p>
            <a:r>
              <a:rPr lang="en-GB" sz="3000" dirty="0"/>
              <a:t>mediation (20 scales)</a:t>
            </a:r>
          </a:p>
          <a:p>
            <a:r>
              <a:rPr lang="en-GB" sz="3000" dirty="0"/>
              <a:t>plurilingual approaches</a:t>
            </a:r>
          </a:p>
          <a:p>
            <a:r>
              <a:rPr lang="en-GB" sz="3000" dirty="0"/>
              <a:t>pluricultural aspects</a:t>
            </a:r>
          </a:p>
          <a:p>
            <a:pPr marL="0" indent="0" algn="r">
              <a:buNone/>
            </a:pPr>
            <a:r>
              <a:rPr lang="en-GB" dirty="0"/>
              <a:t>… …</a:t>
            </a:r>
          </a:p>
        </p:txBody>
      </p:sp>
    </p:spTree>
    <p:extLst>
      <p:ext uri="{BB962C8B-B14F-4D97-AF65-F5344CB8AC3E}">
        <p14:creationId xmlns:p14="http://schemas.microsoft.com/office/powerpoint/2010/main" val="292271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60266"/>
    </mc:Choice>
    <mc:Fallback xmlns="">
      <p:transition advTm="6026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“New” aspects of the CEFR Companion Volume – </a:t>
            </a:r>
            <a:br>
              <a:rPr lang="en-GB" sz="3200" b="1" dirty="0"/>
            </a:br>
            <a:r>
              <a:rPr lang="en-GB" sz="3200" b="1" dirty="0"/>
              <a:t>relevant in the context of HEI and professional training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Overview:</a:t>
            </a:r>
          </a:p>
          <a:p>
            <a:pPr marL="0" indent="0">
              <a:buNone/>
            </a:pPr>
            <a:r>
              <a:rPr lang="en-GB" sz="2600" dirty="0"/>
              <a:t>… …</a:t>
            </a:r>
          </a:p>
          <a:p>
            <a:r>
              <a:rPr lang="en-GB" sz="2600" dirty="0"/>
              <a:t>partial competences and individual skills profile</a:t>
            </a:r>
          </a:p>
          <a:p>
            <a:r>
              <a:rPr lang="en-GB" sz="2600" dirty="0"/>
              <a:t>learner autonomy and self-reflected learning</a:t>
            </a:r>
          </a:p>
          <a:p>
            <a:r>
              <a:rPr lang="en-GB" sz="2600" dirty="0"/>
              <a:t>diversity of approaches to assessment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paradigm shift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01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7632"/>
    </mc:Choice>
    <mc:Fallback xmlns="">
      <p:transition advTm="176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0AD7F16-9FE9-BD99-710C-C6CD543962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" t="3651" r="10534" b="7566"/>
          <a:stretch/>
        </p:blipFill>
        <p:spPr>
          <a:xfrm>
            <a:off x="952500" y="453911"/>
            <a:ext cx="6286500" cy="509953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534C123-232B-5B42-FDB5-C5AD67A35B14}"/>
              </a:ext>
            </a:extLst>
          </p:cNvPr>
          <p:cNvSpPr txBox="1"/>
          <p:nvPr/>
        </p:nvSpPr>
        <p:spPr>
          <a:xfrm>
            <a:off x="6096000" y="4942296"/>
            <a:ext cx="225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" sz="1200" dirty="0"/>
              <a:t>DeJong (2018)</a:t>
            </a:r>
          </a:p>
        </p:txBody>
      </p:sp>
    </p:spTree>
    <p:extLst>
      <p:ext uri="{BB962C8B-B14F-4D97-AF65-F5344CB8AC3E}">
        <p14:creationId xmlns:p14="http://schemas.microsoft.com/office/powerpoint/2010/main" val="1610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25"/>
    </mc:Choice>
    <mc:Fallback xmlns="">
      <p:transition spd="slow" advTm="3912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2B5176D-55B4-9DE4-2C2D-82BA1007B58D}"/>
              </a:ext>
            </a:extLst>
          </p:cNvPr>
          <p:cNvSpPr txBox="1"/>
          <p:nvPr/>
        </p:nvSpPr>
        <p:spPr>
          <a:xfrm>
            <a:off x="359229" y="1393487"/>
            <a:ext cx="38852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If you want know more …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BF1F8A2-3F55-F4ED-61D1-C3A5491A9F08}"/>
              </a:ext>
            </a:extLst>
          </p:cNvPr>
          <p:cNvSpPr txBox="1"/>
          <p:nvPr/>
        </p:nvSpPr>
        <p:spPr>
          <a:xfrm>
            <a:off x="359229" y="2397724"/>
            <a:ext cx="11348357" cy="275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1F4E79"/>
                </a:solidFill>
              </a:rPr>
              <a:t>Council of Europe. 2001. </a:t>
            </a:r>
            <a:r>
              <a:rPr lang="en-GB" i="1" dirty="0">
                <a:solidFill>
                  <a:srgbClr val="1F4E79"/>
                </a:solidFill>
              </a:rPr>
              <a:t>Common European Framework of Reference for Languages: Learning, Teaching, Assessment</a:t>
            </a:r>
            <a:r>
              <a:rPr lang="en-GB" dirty="0">
                <a:solidFill>
                  <a:srgbClr val="1F4E79"/>
                </a:solidFill>
              </a:rPr>
              <a:t>. Council of Europe. </a:t>
            </a:r>
            <a:endParaRPr lang="es-ES" dirty="0">
              <a:solidFill>
                <a:srgbClr val="1F4E79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1F4E79"/>
                </a:solidFill>
              </a:rPr>
              <a:t>Council of Europe. 2018. </a:t>
            </a:r>
            <a:r>
              <a:rPr lang="en-GB" i="1" dirty="0">
                <a:solidFill>
                  <a:srgbClr val="1F4E79"/>
                </a:solidFill>
              </a:rPr>
              <a:t>Common European Framework of Reference for Languages: Learning, Teaching, Assessment. Companion Volume with New Descriptors</a:t>
            </a:r>
            <a:r>
              <a:rPr lang="en-GB" dirty="0">
                <a:solidFill>
                  <a:srgbClr val="1F4E79"/>
                </a:solidFill>
              </a:rPr>
              <a:t>. Council of Europe.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1F4E79"/>
                </a:solidFill>
              </a:rPr>
              <a:t>Council of Europe. 2020. </a:t>
            </a:r>
            <a:r>
              <a:rPr lang="en-GB" i="1" dirty="0">
                <a:solidFill>
                  <a:srgbClr val="1F4E79"/>
                </a:solidFill>
              </a:rPr>
              <a:t>Common European Framework of Reference for Languages: Learning, Teaching, Assessment. Companion volume</a:t>
            </a:r>
            <a:r>
              <a:rPr lang="en-GB" dirty="0">
                <a:solidFill>
                  <a:srgbClr val="1F4E79"/>
                </a:solidFill>
              </a:rPr>
              <a:t>. Council of Europe.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1F4E79"/>
                </a:solidFill>
              </a:rPr>
              <a:t>De Jong, J. 2018. Updates to the CEFR. In </a:t>
            </a:r>
            <a:r>
              <a:rPr lang="en-GB" i="1" dirty="0">
                <a:solidFill>
                  <a:srgbClr val="1F4E79"/>
                </a:solidFill>
              </a:rPr>
              <a:t>The CEFR Companion with New Descriptors: Uses and Implications for Language testing and Assessment. </a:t>
            </a:r>
            <a:r>
              <a:rPr lang="en-GB" i="1" dirty="0" err="1">
                <a:solidFill>
                  <a:srgbClr val="1F4E79"/>
                </a:solidFill>
              </a:rPr>
              <a:t>VIth</a:t>
            </a:r>
            <a:r>
              <a:rPr lang="en-GB" i="1" dirty="0">
                <a:solidFill>
                  <a:srgbClr val="1F4E79"/>
                </a:solidFill>
              </a:rPr>
              <a:t> EALTA </a:t>
            </a:r>
            <a:r>
              <a:rPr lang="en-GB" i="1">
                <a:solidFill>
                  <a:srgbClr val="1F4E79"/>
                </a:solidFill>
              </a:rPr>
              <a:t>CEFR SIG</a:t>
            </a:r>
            <a:r>
              <a:rPr lang="en-GB">
                <a:solidFill>
                  <a:srgbClr val="1F4E79"/>
                </a:solidFill>
              </a:rPr>
              <a:t>: 3-5.</a:t>
            </a:r>
            <a:endParaRPr lang="es-ES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09"/>
    </mc:Choice>
    <mc:Fallback xmlns="">
      <p:transition spd="slow" advTm="3380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31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Arimo Medium</vt:lpstr>
      <vt:lpstr>Calibri</vt:lpstr>
      <vt:lpstr>Calibri Light</vt:lpstr>
      <vt:lpstr>Office Theme</vt:lpstr>
      <vt:lpstr>Innovative aspects of the  Companion Volume to the CEFR: an introduction</vt:lpstr>
      <vt:lpstr>PowerPoint-Präsentation</vt:lpstr>
      <vt:lpstr>“New” aspects of the CEFR Companion Volume –  relevant in the context of HEI and professional training</vt:lpstr>
      <vt:lpstr>“New” aspects of the CEFR Companion Volume –  relevant in the context of HEI and professional training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Fischer, Johann</cp:lastModifiedBy>
  <cp:revision>43</cp:revision>
  <dcterms:created xsi:type="dcterms:W3CDTF">2020-01-08T10:10:35Z</dcterms:created>
  <dcterms:modified xsi:type="dcterms:W3CDTF">2024-01-18T15:34:02Z</dcterms:modified>
</cp:coreProperties>
</file>