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304" r:id="rId4"/>
    <p:sldId id="295" r:id="rId5"/>
    <p:sldId id="305" r:id="rId6"/>
    <p:sldId id="306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69C509"/>
    <a:srgbClr val="3C9B00"/>
    <a:srgbClr val="00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39" autoAdjust="0"/>
    <p:restoredTop sz="93009" autoAdjust="0"/>
  </p:normalViewPr>
  <p:slideViewPr>
    <p:cSldViewPr snapToGrid="0">
      <p:cViewPr varScale="1">
        <p:scale>
          <a:sx n="64" d="100"/>
          <a:sy n="64" d="100"/>
        </p:scale>
        <p:origin x="6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F75E8-3157-40D1-91A7-89E5ECBAD759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2532C-1669-4BC0-B362-1BA5C990DCB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9C623-DA96-44C8-AE75-8E5210F0FF01}" type="datetimeFigureOut">
              <a:rPr lang="de-AT" smtClean="0"/>
              <a:t>18.01.2024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7D6DD-DFA2-43CB-AD64-2EC5BC4A30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96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2689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6969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970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2B60E-6398-4BF2-99E0-4F6FEC3730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392025-DA80-4A7B-8B7D-91AB9189518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90538" y="1989138"/>
            <a:ext cx="11218862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966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7CEF9E-739F-479A-88FF-406B976D3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EFE50B-7C7C-4DF4-AE05-0FEACFD4F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EACBC6-AFE4-4EA9-A032-D74003768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BF5-6E72-4E8C-BE55-14BA2B23BCD2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E96894-4B8D-482F-97A6-3A24943B1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3BB609-F3DA-4FC9-A3A4-CA5302B44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5ED3-B125-42CE-A61E-48765D752D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171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cml.at/companionvolumetoolbox" TargetMode="External"/><Relationship Id="rId3" Type="http://schemas.openxmlformats.org/officeDocument/2006/relationships/slideLayout" Target="../slideLayouts/slideLayout3.xml"/><Relationship Id="rId7" Type="http://schemas.openxmlformats.org/officeDocument/2006/relationships/hyperlink" Target="https://creativecommons.org/licenses/by-nc-nd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0333" y="5966902"/>
            <a:ext cx="1958447" cy="668161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DBAB29A3-DCA0-4EEA-A9E6-94DBE5696A3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54" y="6007208"/>
            <a:ext cx="1026915" cy="66688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32A939-E4E9-D454-80AE-5A4B5EFFD78E}"/>
              </a:ext>
            </a:extLst>
          </p:cNvPr>
          <p:cNvSpPr txBox="1"/>
          <p:nvPr userDrawn="1"/>
        </p:nvSpPr>
        <p:spPr>
          <a:xfrm>
            <a:off x="2715208" y="6046237"/>
            <a:ext cx="7613780" cy="588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C419FA-EABF-DD8F-D31B-BA86BB0B0A15}"/>
              </a:ext>
            </a:extLst>
          </p:cNvPr>
          <p:cNvCxnSpPr/>
          <p:nvPr userDrawn="1"/>
        </p:nvCxnSpPr>
        <p:spPr>
          <a:xfrm>
            <a:off x="760095" y="9979025"/>
            <a:ext cx="4221480" cy="57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3">
            <a:extLst>
              <a:ext uri="{FF2B5EF4-FFF2-40B4-BE49-F238E27FC236}">
                <a16:creationId xmlns:a16="http://schemas.microsoft.com/office/drawing/2014/main" id="{2C642B16-80FB-C35A-CC3E-691B9DAFC10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17569" y="6127232"/>
            <a:ext cx="6261348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© 2023. This work is licensed under an Attribution-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NonCommercial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-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NoDerivatives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Creative Commons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  <a:hlinkClick r:id="rId7"/>
              </a:rPr>
              <a:t>CC BY-NC-ND 4.0</a:t>
            </a:r>
            <a:r>
              <a:rPr kumimoji="0" lang="en-US" altLang="en-US" sz="900" b="0" i="0" u="sng" strike="noStrike" cap="none" normalizeH="0" baseline="0" dirty="0">
                <a:ln>
                  <a:noFill/>
                </a:ln>
                <a:solidFill>
                  <a:srgbClr val="0563C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 License</a:t>
            </a:r>
            <a:r>
              <a:rPr kumimoji="0" lang="en-US" altLang="en-US" sz="900" b="0" i="1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Fischer J. et al 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(2023), </a:t>
            </a:r>
            <a:r>
              <a:rPr kumimoji="0" lang="en-GB" altLang="en-US" sz="9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CEFR Companion Volume implementation toolbox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, Council of Europe (European Centre for Modern Languages), Graz, available at 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  <a:hlinkClick r:id="rId8"/>
              </a:rPr>
              <a:t>www.ecml.at/companionvolumetoolbox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3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3876" y="2685764"/>
            <a:ext cx="9144000" cy="1977676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Innovative aspects of the  Companion Volume to the CEFR: an introduction</a:t>
            </a:r>
            <a:endParaRPr lang="de-AT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3818" y="102686"/>
            <a:ext cx="11994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69C509"/>
                </a:solidFill>
              </a:rPr>
              <a:t>CEFR Companion Volume implementation toolbox                                                                                                                            </a:t>
            </a:r>
          </a:p>
          <a:p>
            <a:r>
              <a:rPr lang="fr-FR" sz="1200" dirty="0">
                <a:solidFill>
                  <a:srgbClr val="1F4E79"/>
                </a:solidFill>
              </a:rPr>
              <a:t>Implémentation du Volume complémentaire du CECR – Boîte d’outils</a:t>
            </a:r>
          </a:p>
          <a:p>
            <a:r>
              <a:rPr lang="en-GB" sz="1200" b="1" dirty="0">
                <a:solidFill>
                  <a:srgbClr val="69C509"/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96899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77"/>
    </mc:Choice>
    <mc:Fallback xmlns="">
      <p:transition spd="slow" advTm="747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ommon European Framework of Reference for Languages: Learning, teaching,  assessment - Companion Volume - Newsroom">
            <a:extLst>
              <a:ext uri="{FF2B5EF4-FFF2-40B4-BE49-F238E27FC236}">
                <a16:creationId xmlns:a16="http://schemas.microsoft.com/office/drawing/2014/main" id="{71F007F4-E471-422F-944C-CC5E7D409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694" y="982364"/>
            <a:ext cx="4484916" cy="4118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1A0D89ED-B966-48DB-A669-44E4B64AF96A}"/>
              </a:ext>
            </a:extLst>
          </p:cNvPr>
          <p:cNvSpPr txBox="1">
            <a:spLocks/>
          </p:cNvSpPr>
          <p:nvPr/>
        </p:nvSpPr>
        <p:spPr>
          <a:xfrm>
            <a:off x="5589556" y="2043493"/>
            <a:ext cx="5403685" cy="277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 Medium"/>
              <a:buNone/>
              <a:defRPr sz="1400" b="0" i="0" u="none" strike="noStrike" cap="none">
                <a:solidFill>
                  <a:schemeClr val="dk1"/>
                </a:solidFill>
                <a:latin typeface="Arimo Medium"/>
                <a:ea typeface="Arimo Medium"/>
                <a:cs typeface="Arimo Medium"/>
                <a:sym typeface="Arimo Medium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 Medium"/>
              <a:buNone/>
              <a:defRPr sz="1400" b="0" i="0" u="none" strike="noStrike" cap="none">
                <a:solidFill>
                  <a:schemeClr val="dk1"/>
                </a:solidFill>
                <a:latin typeface="Arimo Medium"/>
                <a:ea typeface="Arimo Medium"/>
                <a:cs typeface="Arimo Medium"/>
                <a:sym typeface="Arimo Medium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 Medium"/>
              <a:buNone/>
              <a:defRPr sz="1400" b="0" i="0" u="none" strike="noStrike" cap="none">
                <a:solidFill>
                  <a:schemeClr val="dk1"/>
                </a:solidFill>
                <a:latin typeface="Arimo Medium"/>
                <a:ea typeface="Arimo Medium"/>
                <a:cs typeface="Arimo Medium"/>
                <a:sym typeface="Arimo Medium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 Medium"/>
              <a:buNone/>
              <a:defRPr sz="1400" b="0" i="0" u="none" strike="noStrike" cap="none">
                <a:solidFill>
                  <a:schemeClr val="dk1"/>
                </a:solidFill>
                <a:latin typeface="Arimo Medium"/>
                <a:ea typeface="Arimo Medium"/>
                <a:cs typeface="Arimo Medium"/>
                <a:sym typeface="Arimo Medium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 Medium"/>
              <a:buNone/>
              <a:defRPr sz="1400" b="0" i="0" u="none" strike="noStrike" cap="none">
                <a:solidFill>
                  <a:schemeClr val="dk1"/>
                </a:solidFill>
                <a:latin typeface="Arimo Medium"/>
                <a:ea typeface="Arimo Medium"/>
                <a:cs typeface="Arimo Medium"/>
                <a:sym typeface="Arimo Medium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 Medium"/>
              <a:buNone/>
              <a:defRPr sz="1400" b="0" i="0" u="none" strike="noStrike" cap="none">
                <a:solidFill>
                  <a:schemeClr val="dk1"/>
                </a:solidFill>
                <a:latin typeface="Arimo Medium"/>
                <a:ea typeface="Arimo Medium"/>
                <a:cs typeface="Arimo Medium"/>
                <a:sym typeface="Arimo Medium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 Medium"/>
              <a:buNone/>
              <a:defRPr sz="1400" b="0" i="0" u="none" strike="noStrike" cap="none">
                <a:solidFill>
                  <a:schemeClr val="dk1"/>
                </a:solidFill>
                <a:latin typeface="Arimo Medium"/>
                <a:ea typeface="Arimo Medium"/>
                <a:cs typeface="Arimo Medium"/>
                <a:sym typeface="Arimo Medium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 Medium"/>
              <a:buNone/>
              <a:defRPr sz="1400" b="0" i="0" u="none" strike="noStrike" cap="none">
                <a:solidFill>
                  <a:schemeClr val="dk1"/>
                </a:solidFill>
                <a:latin typeface="Arimo Medium"/>
                <a:ea typeface="Arimo Medium"/>
                <a:cs typeface="Arimo Medium"/>
                <a:sym typeface="Arimo Medium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 Medium"/>
              <a:buNone/>
              <a:defRPr sz="1400" b="0" i="0" u="none" strike="noStrike" cap="none">
                <a:solidFill>
                  <a:schemeClr val="dk1"/>
                </a:solidFill>
                <a:latin typeface="Arimo Medium"/>
                <a:ea typeface="Arimo Medium"/>
                <a:cs typeface="Arimo Medium"/>
                <a:sym typeface="Arimo Medium"/>
              </a:defRPr>
            </a:lvl9pPr>
          </a:lstStyle>
          <a:p>
            <a:pPr marL="0" indent="0"/>
            <a:r>
              <a:rPr lang="en" sz="2133" dirty="0">
                <a:latin typeface="+mj-lt"/>
                <a:cs typeface="Arial"/>
                <a:sym typeface="Arial"/>
              </a:rPr>
              <a:t>The Companion Volume is not a new CEFR. It introduces new scales and reformulations of some of the existing scales.</a:t>
            </a:r>
          </a:p>
        </p:txBody>
      </p:sp>
    </p:spTree>
    <p:extLst>
      <p:ext uri="{BB962C8B-B14F-4D97-AF65-F5344CB8AC3E}">
        <p14:creationId xmlns:p14="http://schemas.microsoft.com/office/powerpoint/2010/main" val="423627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43584"/>
    </mc:Choice>
    <mc:Fallback xmlns="">
      <p:transition advTm="4358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/>
              <a:t>“New” aspects of the CEFR Companion Volume – </a:t>
            </a:r>
            <a:br>
              <a:rPr lang="en-GB" sz="3200" b="1" dirty="0"/>
            </a:br>
            <a:r>
              <a:rPr lang="en-GB" sz="3200" b="1" dirty="0"/>
              <a:t>relevant in the context of HEI and professional training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4" y="1825624"/>
            <a:ext cx="11218126" cy="432859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3000" dirty="0"/>
              <a:t>Overview</a:t>
            </a:r>
            <a:r>
              <a:rPr lang="de-DE" sz="3000" dirty="0"/>
              <a:t>:</a:t>
            </a:r>
          </a:p>
          <a:p>
            <a:r>
              <a:rPr lang="en-GB" sz="3000" dirty="0"/>
              <a:t>revised scales and descriptors (pre-A1, C1, C2, plus levels)</a:t>
            </a:r>
          </a:p>
          <a:p>
            <a:r>
              <a:rPr lang="en-GB" sz="3000" dirty="0"/>
              <a:t>action-oriented approach (learner as a social agent, collaborative tasks, co-construction of meaning)</a:t>
            </a:r>
          </a:p>
          <a:p>
            <a:r>
              <a:rPr lang="en-GB" sz="3000" dirty="0"/>
              <a:t>four modes of communication (reception, production, interaction, mediation)</a:t>
            </a:r>
          </a:p>
          <a:p>
            <a:r>
              <a:rPr lang="en-GB" sz="3000" dirty="0"/>
              <a:t>online interaction</a:t>
            </a:r>
          </a:p>
          <a:p>
            <a:r>
              <a:rPr lang="en-GB" sz="3000" dirty="0"/>
              <a:t>mediation (20 scales)</a:t>
            </a:r>
          </a:p>
          <a:p>
            <a:r>
              <a:rPr lang="en-GB" sz="3000" dirty="0"/>
              <a:t>plurilingual approaches</a:t>
            </a:r>
          </a:p>
          <a:p>
            <a:r>
              <a:rPr lang="en-GB" sz="3000" dirty="0"/>
              <a:t>pluricultural aspects</a:t>
            </a:r>
          </a:p>
          <a:p>
            <a:pPr marL="0" indent="0" algn="r">
              <a:buNone/>
            </a:pPr>
            <a:r>
              <a:rPr lang="en-GB" dirty="0"/>
              <a:t>… …</a:t>
            </a:r>
          </a:p>
        </p:txBody>
      </p:sp>
    </p:spTree>
    <p:extLst>
      <p:ext uri="{BB962C8B-B14F-4D97-AF65-F5344CB8AC3E}">
        <p14:creationId xmlns:p14="http://schemas.microsoft.com/office/powerpoint/2010/main" val="292271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60266"/>
    </mc:Choice>
    <mc:Fallback xmlns="">
      <p:transition advTm="6026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/>
              <a:t>“New” aspects of the CEFR Companion Volume – </a:t>
            </a:r>
            <a:br>
              <a:rPr lang="en-GB" sz="3200" b="1" dirty="0"/>
            </a:br>
            <a:r>
              <a:rPr lang="en-GB" sz="3200" b="1" dirty="0"/>
              <a:t>relevant in the context of HEI and professional training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dirty="0"/>
              <a:t>Overview:</a:t>
            </a:r>
          </a:p>
          <a:p>
            <a:pPr marL="0" indent="0">
              <a:buNone/>
            </a:pPr>
            <a:r>
              <a:rPr lang="en-GB" sz="2600" dirty="0"/>
              <a:t>… …</a:t>
            </a:r>
          </a:p>
          <a:p>
            <a:r>
              <a:rPr lang="en-GB" sz="2600" dirty="0"/>
              <a:t>partial competences and individual skills profile</a:t>
            </a:r>
          </a:p>
          <a:p>
            <a:r>
              <a:rPr lang="en-GB" sz="2600" dirty="0"/>
              <a:t>learner autonomy and self-reflected learning</a:t>
            </a:r>
          </a:p>
          <a:p>
            <a:r>
              <a:rPr lang="en-GB" sz="2600" dirty="0"/>
              <a:t>diversity of approaches to assessment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>
                <a:sym typeface="Wingdings" panose="05000000000000000000" pitchFamily="2" charset="2"/>
              </a:rPr>
              <a:t> paradigm shift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0016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17632"/>
    </mc:Choice>
    <mc:Fallback xmlns="">
      <p:transition advTm="1763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0AD7F16-9FE9-BD99-710C-C6CD543962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96" t="3651" r="10534" b="7566"/>
          <a:stretch/>
        </p:blipFill>
        <p:spPr>
          <a:xfrm>
            <a:off x="952500" y="453911"/>
            <a:ext cx="6286500" cy="5099533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534C123-232B-5B42-FDB5-C5AD67A35B14}"/>
              </a:ext>
            </a:extLst>
          </p:cNvPr>
          <p:cNvSpPr txBox="1"/>
          <p:nvPr/>
        </p:nvSpPr>
        <p:spPr>
          <a:xfrm>
            <a:off x="6096000" y="4942296"/>
            <a:ext cx="22545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" sz="1200" dirty="0"/>
              <a:t>DeJong (2018)</a:t>
            </a:r>
          </a:p>
        </p:txBody>
      </p:sp>
    </p:spTree>
    <p:extLst>
      <p:ext uri="{BB962C8B-B14F-4D97-AF65-F5344CB8AC3E}">
        <p14:creationId xmlns:p14="http://schemas.microsoft.com/office/powerpoint/2010/main" val="16104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125"/>
    </mc:Choice>
    <mc:Fallback xmlns="">
      <p:transition spd="slow" advTm="39125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2B5176D-55B4-9DE4-2C2D-82BA1007B58D}"/>
              </a:ext>
            </a:extLst>
          </p:cNvPr>
          <p:cNvSpPr txBox="1"/>
          <p:nvPr/>
        </p:nvSpPr>
        <p:spPr>
          <a:xfrm>
            <a:off x="359229" y="1393487"/>
            <a:ext cx="388523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9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If you want know more …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BF1F8A2-3F55-F4ED-61D1-C3A5491A9F08}"/>
              </a:ext>
            </a:extLst>
          </p:cNvPr>
          <p:cNvSpPr txBox="1"/>
          <p:nvPr/>
        </p:nvSpPr>
        <p:spPr>
          <a:xfrm>
            <a:off x="359229" y="2397724"/>
            <a:ext cx="11348357" cy="2757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solidFill>
                  <a:srgbClr val="1F4E79"/>
                </a:solidFill>
              </a:rPr>
              <a:t>Council of Europe. 2001. </a:t>
            </a:r>
            <a:r>
              <a:rPr lang="en-GB" i="1" dirty="0">
                <a:solidFill>
                  <a:srgbClr val="1F4E79"/>
                </a:solidFill>
              </a:rPr>
              <a:t>Common European Framework of Reference for Languages: Learning, Teaching, Assessment</a:t>
            </a:r>
            <a:r>
              <a:rPr lang="en-GB" dirty="0">
                <a:solidFill>
                  <a:srgbClr val="1F4E79"/>
                </a:solidFill>
              </a:rPr>
              <a:t>. Council of Europe. </a:t>
            </a:r>
            <a:endParaRPr lang="es-ES" dirty="0">
              <a:solidFill>
                <a:srgbClr val="1F4E79"/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solidFill>
                  <a:srgbClr val="1F4E79"/>
                </a:solidFill>
              </a:rPr>
              <a:t>Council of Europe. 2018. </a:t>
            </a:r>
            <a:r>
              <a:rPr lang="en-GB" i="1" dirty="0">
                <a:solidFill>
                  <a:srgbClr val="1F4E79"/>
                </a:solidFill>
              </a:rPr>
              <a:t>Common European Framework of Reference for Languages: Learning, Teaching, Assessment. Companion Volume with New Descriptors</a:t>
            </a:r>
            <a:r>
              <a:rPr lang="en-GB" dirty="0">
                <a:solidFill>
                  <a:srgbClr val="1F4E79"/>
                </a:solidFill>
              </a:rPr>
              <a:t>. Council of Europe.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solidFill>
                  <a:srgbClr val="1F4E79"/>
                </a:solidFill>
              </a:rPr>
              <a:t>Council of Europe. 2020. </a:t>
            </a:r>
            <a:r>
              <a:rPr lang="en-GB" i="1" dirty="0">
                <a:solidFill>
                  <a:srgbClr val="1F4E79"/>
                </a:solidFill>
              </a:rPr>
              <a:t>Common European Framework of Reference for Languages: Learning, Teaching, Assessment. Companion volume</a:t>
            </a:r>
            <a:r>
              <a:rPr lang="en-GB" dirty="0">
                <a:solidFill>
                  <a:srgbClr val="1F4E79"/>
                </a:solidFill>
              </a:rPr>
              <a:t>. Council of Europe.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solidFill>
                  <a:srgbClr val="1F4E79"/>
                </a:solidFill>
              </a:rPr>
              <a:t>De Jong, J. 2018. Updates to the CEFR. In </a:t>
            </a:r>
            <a:r>
              <a:rPr lang="en-GB" i="1" dirty="0">
                <a:solidFill>
                  <a:srgbClr val="1F4E79"/>
                </a:solidFill>
              </a:rPr>
              <a:t>The CEFR Companion with New Descriptors: Uses and Implications for Language testing and Assessment. </a:t>
            </a:r>
            <a:r>
              <a:rPr lang="en-GB" i="1" dirty="0" err="1">
                <a:solidFill>
                  <a:srgbClr val="1F4E79"/>
                </a:solidFill>
              </a:rPr>
              <a:t>VIth</a:t>
            </a:r>
            <a:r>
              <a:rPr lang="en-GB" i="1" dirty="0">
                <a:solidFill>
                  <a:srgbClr val="1F4E79"/>
                </a:solidFill>
              </a:rPr>
              <a:t> EALTA </a:t>
            </a:r>
            <a:r>
              <a:rPr lang="en-GB" i="1">
                <a:solidFill>
                  <a:srgbClr val="1F4E79"/>
                </a:solidFill>
              </a:rPr>
              <a:t>CEFR SIG</a:t>
            </a:r>
            <a:r>
              <a:rPr lang="en-GB">
                <a:solidFill>
                  <a:srgbClr val="1F4E79"/>
                </a:solidFill>
              </a:rPr>
              <a:t>: 3-5.</a:t>
            </a:r>
            <a:endParaRPr lang="es-ES" dirty="0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40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809"/>
    </mc:Choice>
    <mc:Fallback xmlns="">
      <p:transition spd="slow" advTm="33809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299</Words>
  <Application>Microsoft Office PowerPoint</Application>
  <PresentationFormat>Breitbild</PresentationFormat>
  <Paragraphs>31</Paragraphs>
  <Slides>6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Arimo Medium</vt:lpstr>
      <vt:lpstr>Calibri</vt:lpstr>
      <vt:lpstr>Calibri Light</vt:lpstr>
      <vt:lpstr>Office Theme</vt:lpstr>
      <vt:lpstr>Innovative aspects of the  Companion Volume to the CEFR: an introduction</vt:lpstr>
      <vt:lpstr>PowerPoint-Präsentation</vt:lpstr>
      <vt:lpstr>“New” aspects of the CEFR Companion Volume –  relevant in the context of HEI and professional training</vt:lpstr>
      <vt:lpstr>“New” aspects of the CEFR Companion Volume –  relevant in the context of HEI and professional training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Fischer, Johann</cp:lastModifiedBy>
  <cp:revision>43</cp:revision>
  <dcterms:created xsi:type="dcterms:W3CDTF">2020-01-08T10:10:35Z</dcterms:created>
  <dcterms:modified xsi:type="dcterms:W3CDTF">2024-01-18T15:34:02Z</dcterms:modified>
</cp:coreProperties>
</file>